
<file path=[Content_Types].xml><?xml version="1.0" encoding="utf-8"?>
<Types xmlns="http://schemas.openxmlformats.org/package/2006/content-types">
  <Default Extension="xml" ContentType="application/xml"/>
  <Default Extension="jpg" ContentType="image/jpeg"/>
  <Default Extension="mp3" ContentType="audio/unknown"/>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61" r:id="rId5"/>
    <p:sldId id="262" r:id="rId6"/>
    <p:sldId id="263" r:id="rId7"/>
    <p:sldId id="264" r:id="rId8"/>
    <p:sldId id="265" r:id="rId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5" d="100"/>
          <a:sy n="85" d="100"/>
        </p:scale>
        <p:origin x="-8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6750211-DB04-EB46-BBB8-47D50A902350}" type="datetimeFigureOut">
              <a:rPr lang="es-ES" smtClean="0"/>
              <a:t>02-06-20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A0242AF-B607-3B44-ACAA-1A6AA8EBC8E8}" type="slidenum">
              <a:rPr lang="es-ES" smtClean="0"/>
              <a:t>‹Nr.›</a:t>
            </a:fld>
            <a:endParaRPr lang="es-ES"/>
          </a:p>
        </p:txBody>
      </p:sp>
    </p:spTree>
    <p:extLst>
      <p:ext uri="{BB962C8B-B14F-4D97-AF65-F5344CB8AC3E}">
        <p14:creationId xmlns:p14="http://schemas.microsoft.com/office/powerpoint/2010/main" val="2920519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6750211-DB04-EB46-BBB8-47D50A902350}" type="datetimeFigureOut">
              <a:rPr lang="es-ES" smtClean="0"/>
              <a:t>02-06-20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A0242AF-B607-3B44-ACAA-1A6AA8EBC8E8}" type="slidenum">
              <a:rPr lang="es-ES" smtClean="0"/>
              <a:t>‹Nr.›</a:t>
            </a:fld>
            <a:endParaRPr lang="es-ES"/>
          </a:p>
        </p:txBody>
      </p:sp>
    </p:spTree>
    <p:extLst>
      <p:ext uri="{BB962C8B-B14F-4D97-AF65-F5344CB8AC3E}">
        <p14:creationId xmlns:p14="http://schemas.microsoft.com/office/powerpoint/2010/main" val="114129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6750211-DB04-EB46-BBB8-47D50A902350}" type="datetimeFigureOut">
              <a:rPr lang="es-ES" smtClean="0"/>
              <a:t>02-06-20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A0242AF-B607-3B44-ACAA-1A6AA8EBC8E8}" type="slidenum">
              <a:rPr lang="es-ES" smtClean="0"/>
              <a:t>‹Nr.›</a:t>
            </a:fld>
            <a:endParaRPr lang="es-ES"/>
          </a:p>
        </p:txBody>
      </p:sp>
    </p:spTree>
    <p:extLst>
      <p:ext uri="{BB962C8B-B14F-4D97-AF65-F5344CB8AC3E}">
        <p14:creationId xmlns:p14="http://schemas.microsoft.com/office/powerpoint/2010/main" val="5072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6750211-DB04-EB46-BBB8-47D50A902350}" type="datetimeFigureOut">
              <a:rPr lang="es-ES" smtClean="0"/>
              <a:t>02-06-20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A0242AF-B607-3B44-ACAA-1A6AA8EBC8E8}" type="slidenum">
              <a:rPr lang="es-ES" smtClean="0"/>
              <a:t>‹Nr.›</a:t>
            </a:fld>
            <a:endParaRPr lang="es-ES"/>
          </a:p>
        </p:txBody>
      </p:sp>
    </p:spTree>
    <p:extLst>
      <p:ext uri="{BB962C8B-B14F-4D97-AF65-F5344CB8AC3E}">
        <p14:creationId xmlns:p14="http://schemas.microsoft.com/office/powerpoint/2010/main" val="94627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E6750211-DB04-EB46-BBB8-47D50A902350}" type="datetimeFigureOut">
              <a:rPr lang="es-ES" smtClean="0"/>
              <a:t>02-06-20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A0242AF-B607-3B44-ACAA-1A6AA8EBC8E8}" type="slidenum">
              <a:rPr lang="es-ES" smtClean="0"/>
              <a:t>‹Nr.›</a:t>
            </a:fld>
            <a:endParaRPr lang="es-ES"/>
          </a:p>
        </p:txBody>
      </p:sp>
    </p:spTree>
    <p:extLst>
      <p:ext uri="{BB962C8B-B14F-4D97-AF65-F5344CB8AC3E}">
        <p14:creationId xmlns:p14="http://schemas.microsoft.com/office/powerpoint/2010/main" val="14218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E6750211-DB04-EB46-BBB8-47D50A902350}" type="datetimeFigureOut">
              <a:rPr lang="es-ES" smtClean="0"/>
              <a:t>02-06-20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A0242AF-B607-3B44-ACAA-1A6AA8EBC8E8}" type="slidenum">
              <a:rPr lang="es-ES" smtClean="0"/>
              <a:t>‹Nr.›</a:t>
            </a:fld>
            <a:endParaRPr lang="es-ES"/>
          </a:p>
        </p:txBody>
      </p:sp>
    </p:spTree>
    <p:extLst>
      <p:ext uri="{BB962C8B-B14F-4D97-AF65-F5344CB8AC3E}">
        <p14:creationId xmlns:p14="http://schemas.microsoft.com/office/powerpoint/2010/main" val="486810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E6750211-DB04-EB46-BBB8-47D50A902350}" type="datetimeFigureOut">
              <a:rPr lang="es-ES" smtClean="0"/>
              <a:t>02-06-20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A0242AF-B607-3B44-ACAA-1A6AA8EBC8E8}" type="slidenum">
              <a:rPr lang="es-ES" smtClean="0"/>
              <a:t>‹Nr.›</a:t>
            </a:fld>
            <a:endParaRPr lang="es-ES"/>
          </a:p>
        </p:txBody>
      </p:sp>
    </p:spTree>
    <p:extLst>
      <p:ext uri="{BB962C8B-B14F-4D97-AF65-F5344CB8AC3E}">
        <p14:creationId xmlns:p14="http://schemas.microsoft.com/office/powerpoint/2010/main" val="1382005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E6750211-DB04-EB46-BBB8-47D50A902350}" type="datetimeFigureOut">
              <a:rPr lang="es-ES" smtClean="0"/>
              <a:t>02-06-20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A0242AF-B607-3B44-ACAA-1A6AA8EBC8E8}" type="slidenum">
              <a:rPr lang="es-ES" smtClean="0"/>
              <a:t>‹Nr.›</a:t>
            </a:fld>
            <a:endParaRPr lang="es-ES"/>
          </a:p>
        </p:txBody>
      </p:sp>
    </p:spTree>
    <p:extLst>
      <p:ext uri="{BB962C8B-B14F-4D97-AF65-F5344CB8AC3E}">
        <p14:creationId xmlns:p14="http://schemas.microsoft.com/office/powerpoint/2010/main" val="417712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6750211-DB04-EB46-BBB8-47D50A902350}" type="datetimeFigureOut">
              <a:rPr lang="es-ES" smtClean="0"/>
              <a:t>02-06-20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A0242AF-B607-3B44-ACAA-1A6AA8EBC8E8}" type="slidenum">
              <a:rPr lang="es-ES" smtClean="0"/>
              <a:t>‹Nr.›</a:t>
            </a:fld>
            <a:endParaRPr lang="es-ES"/>
          </a:p>
        </p:txBody>
      </p:sp>
    </p:spTree>
    <p:extLst>
      <p:ext uri="{BB962C8B-B14F-4D97-AF65-F5344CB8AC3E}">
        <p14:creationId xmlns:p14="http://schemas.microsoft.com/office/powerpoint/2010/main" val="305411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6750211-DB04-EB46-BBB8-47D50A902350}" type="datetimeFigureOut">
              <a:rPr lang="es-ES" smtClean="0"/>
              <a:t>02-06-20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A0242AF-B607-3B44-ACAA-1A6AA8EBC8E8}" type="slidenum">
              <a:rPr lang="es-ES" smtClean="0"/>
              <a:t>‹Nr.›</a:t>
            </a:fld>
            <a:endParaRPr lang="es-ES"/>
          </a:p>
        </p:txBody>
      </p:sp>
    </p:spTree>
    <p:extLst>
      <p:ext uri="{BB962C8B-B14F-4D97-AF65-F5344CB8AC3E}">
        <p14:creationId xmlns:p14="http://schemas.microsoft.com/office/powerpoint/2010/main" val="298783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6750211-DB04-EB46-BBB8-47D50A902350}" type="datetimeFigureOut">
              <a:rPr lang="es-ES" smtClean="0"/>
              <a:t>02-06-20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A0242AF-B607-3B44-ACAA-1A6AA8EBC8E8}" type="slidenum">
              <a:rPr lang="es-ES" smtClean="0"/>
              <a:t>‹Nr.›</a:t>
            </a:fld>
            <a:endParaRPr lang="es-ES"/>
          </a:p>
        </p:txBody>
      </p:sp>
    </p:spTree>
    <p:extLst>
      <p:ext uri="{BB962C8B-B14F-4D97-AF65-F5344CB8AC3E}">
        <p14:creationId xmlns:p14="http://schemas.microsoft.com/office/powerpoint/2010/main" val="21037764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50211-DB04-EB46-BBB8-47D50A902350}" type="datetimeFigureOut">
              <a:rPr lang="es-ES" smtClean="0"/>
              <a:t>02-06-20</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242AF-B607-3B44-ACAA-1A6AA8EBC8E8}" type="slidenum">
              <a:rPr lang="es-ES" smtClean="0"/>
              <a:t>‹Nr.›</a:t>
            </a:fld>
            <a:endParaRPr lang="es-ES"/>
          </a:p>
        </p:txBody>
      </p:sp>
    </p:spTree>
    <p:extLst>
      <p:ext uri="{BB962C8B-B14F-4D97-AF65-F5344CB8AC3E}">
        <p14:creationId xmlns:p14="http://schemas.microsoft.com/office/powerpoint/2010/main" val="1470041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ED_Mok754DQ" TargetMode="External"/><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0jU1emIwaZc" TargetMode="External"/><Relationship Id="rId4" Type="http://schemas.openxmlformats.org/officeDocument/2006/relationships/hyperlink" Target="https://www.youtube.com/watch?v=oUL5Q2jbJg8" TargetMode="External"/><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WUl7_5IPqo" TargetMode="External"/><Relationship Id="rId4" Type="http://schemas.openxmlformats.org/officeDocument/2006/relationships/hyperlink" Target="https://www.youtube.com/watch?v=R_GXdTdbzjI" TargetMode="External"/><Relationship Id="rId5"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jpg"/><Relationship Id="rId5" Type="http://schemas.openxmlformats.org/officeDocument/2006/relationships/image" Target="../media/image7.png"/><Relationship Id="rId6" Type="http://schemas.openxmlformats.org/officeDocument/2006/relationships/hyperlink" Target="https://www.youtube.com/watch?v=dVMJ8nFdwLo" TargetMode="External"/><Relationship Id="rId1" Type="http://schemas.microsoft.com/office/2007/relationships/media" Target="../media/media1.mp3"/><Relationship Id="rId2" Type="http://schemas.openxmlformats.org/officeDocument/2006/relationships/audio" Target="../media/media1.mp3"/></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391vn8qipc" TargetMode="External"/><Relationship Id="rId4"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hyperlink" Target="https://www.youtube.com/watch?v=iUuIX9E3E0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752528" y="869384"/>
            <a:ext cx="7838834" cy="2123658"/>
          </a:xfrm>
          <a:prstGeom prst="rect">
            <a:avLst/>
          </a:prstGeom>
          <a:noFill/>
        </p:spPr>
        <p:txBody>
          <a:bodyPr wrap="square" rtlCol="0">
            <a:spAutoFit/>
          </a:bodyPr>
          <a:lstStyle/>
          <a:p>
            <a:pPr algn="ctr"/>
            <a:r>
              <a:rPr lang="es-ES" sz="4400" dirty="0" smtClean="0">
                <a:solidFill>
                  <a:schemeClr val="bg1"/>
                </a:solidFill>
              </a:rPr>
              <a:t>La música en nuestras vidas y sus efectos en nuestro cerebro</a:t>
            </a:r>
          </a:p>
          <a:p>
            <a:pPr algn="ctr"/>
            <a:r>
              <a:rPr lang="es-ES" sz="4400" dirty="0" smtClean="0">
                <a:solidFill>
                  <a:schemeClr val="bg1"/>
                </a:solidFill>
              </a:rPr>
              <a:t>Parte II</a:t>
            </a:r>
            <a:endParaRPr lang="es-ES" sz="4400" dirty="0"/>
          </a:p>
        </p:txBody>
      </p:sp>
      <p:sp>
        <p:nvSpPr>
          <p:cNvPr id="7" name="CuadroTexto 6"/>
          <p:cNvSpPr txBox="1"/>
          <p:nvPr/>
        </p:nvSpPr>
        <p:spPr>
          <a:xfrm>
            <a:off x="5965729" y="3416636"/>
            <a:ext cx="2789801" cy="1846659"/>
          </a:xfrm>
          <a:prstGeom prst="rect">
            <a:avLst/>
          </a:prstGeom>
          <a:noFill/>
        </p:spPr>
        <p:txBody>
          <a:bodyPr wrap="square" rtlCol="0">
            <a:spAutoFit/>
          </a:bodyPr>
          <a:lstStyle/>
          <a:p>
            <a:pPr marL="285750" indent="-285750" algn="just">
              <a:buFont typeface="Arial"/>
              <a:buChar char="•"/>
            </a:pPr>
            <a:r>
              <a:rPr lang="es-ES" sz="2400" dirty="0" smtClean="0">
                <a:solidFill>
                  <a:schemeClr val="bg1"/>
                </a:solidFill>
              </a:rPr>
              <a:t>Efectos en el cerebro</a:t>
            </a:r>
          </a:p>
          <a:p>
            <a:pPr marL="285750" indent="-285750" algn="just">
              <a:buFont typeface="Arial"/>
              <a:buChar char="•"/>
            </a:pPr>
            <a:endParaRPr lang="es-ES" sz="2400" dirty="0">
              <a:solidFill>
                <a:schemeClr val="bg1"/>
              </a:solidFill>
            </a:endParaRPr>
          </a:p>
          <a:p>
            <a:pPr marL="285750" indent="-285750" algn="just">
              <a:buFont typeface="Arial"/>
              <a:buChar char="•"/>
            </a:pPr>
            <a:r>
              <a:rPr lang="es-ES" sz="2400" dirty="0" smtClean="0">
                <a:solidFill>
                  <a:schemeClr val="bg1"/>
                </a:solidFill>
              </a:rPr>
              <a:t>Ilusiones auditivas</a:t>
            </a:r>
          </a:p>
          <a:p>
            <a:endParaRPr lang="es-ES" dirty="0" smtClean="0">
              <a:solidFill>
                <a:schemeClr val="bg1"/>
              </a:solidFill>
            </a:endParaRPr>
          </a:p>
        </p:txBody>
      </p:sp>
      <p:sp>
        <p:nvSpPr>
          <p:cNvPr id="8" name="CuadroTexto 7"/>
          <p:cNvSpPr txBox="1"/>
          <p:nvPr/>
        </p:nvSpPr>
        <p:spPr>
          <a:xfrm>
            <a:off x="6097696" y="5970085"/>
            <a:ext cx="2493666" cy="369332"/>
          </a:xfrm>
          <a:prstGeom prst="rect">
            <a:avLst/>
          </a:prstGeom>
          <a:noFill/>
        </p:spPr>
        <p:txBody>
          <a:bodyPr wrap="none" rtlCol="0">
            <a:spAutoFit/>
          </a:bodyPr>
          <a:lstStyle/>
          <a:p>
            <a:r>
              <a:rPr lang="es-ES" dirty="0" smtClean="0">
                <a:solidFill>
                  <a:srgbClr val="FFFFFF"/>
                </a:solidFill>
              </a:rPr>
              <a:t>Profesor: Jorge </a:t>
            </a:r>
            <a:r>
              <a:rPr lang="es-ES" dirty="0">
                <a:solidFill>
                  <a:srgbClr val="FFFFFF"/>
                </a:solidFill>
              </a:rPr>
              <a:t>M</a:t>
            </a:r>
            <a:r>
              <a:rPr lang="es-ES" dirty="0" smtClean="0">
                <a:solidFill>
                  <a:srgbClr val="FFFFFF"/>
                </a:solidFill>
              </a:rPr>
              <a:t>artínez </a:t>
            </a:r>
            <a:endParaRPr lang="es-ES" dirty="0">
              <a:solidFill>
                <a:srgbClr val="FFFFFF"/>
              </a:solidFill>
            </a:endParaRPr>
          </a:p>
        </p:txBody>
      </p:sp>
      <p:sp>
        <p:nvSpPr>
          <p:cNvPr id="2" name="CuadroTexto 1"/>
          <p:cNvSpPr txBox="1"/>
          <p:nvPr/>
        </p:nvSpPr>
        <p:spPr>
          <a:xfrm rot="19917419">
            <a:off x="480912" y="5290135"/>
            <a:ext cx="3438136" cy="400110"/>
          </a:xfrm>
          <a:prstGeom prst="rect">
            <a:avLst/>
          </a:prstGeom>
          <a:noFill/>
        </p:spPr>
        <p:txBody>
          <a:bodyPr wrap="none" rtlCol="0">
            <a:spAutoFit/>
          </a:bodyPr>
          <a:lstStyle/>
          <a:p>
            <a:r>
              <a:rPr lang="es-ES" sz="2000" dirty="0" smtClean="0">
                <a:solidFill>
                  <a:srgbClr val="FFFFFF"/>
                </a:solidFill>
              </a:rPr>
              <a:t>Recomendable: Usar audífonos </a:t>
            </a:r>
            <a:endParaRPr lang="es-ES" sz="2000" dirty="0">
              <a:solidFill>
                <a:srgbClr val="FFFFFF"/>
              </a:solidFill>
            </a:endParaRPr>
          </a:p>
        </p:txBody>
      </p:sp>
    </p:spTree>
    <p:extLst>
      <p:ext uri="{BB962C8B-B14F-4D97-AF65-F5344CB8AC3E}">
        <p14:creationId xmlns:p14="http://schemas.microsoft.com/office/powerpoint/2010/main" val="16497375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56655" y="627529"/>
            <a:ext cx="3328261" cy="3139321"/>
          </a:xfrm>
          <a:prstGeom prst="rect">
            <a:avLst/>
          </a:prstGeom>
          <a:noFill/>
        </p:spPr>
        <p:txBody>
          <a:bodyPr wrap="square" rtlCol="0">
            <a:spAutoFit/>
          </a:bodyPr>
          <a:lstStyle/>
          <a:p>
            <a:pPr marL="285750" indent="-285750" algn="just">
              <a:buFont typeface="Arial"/>
              <a:buChar char="•"/>
            </a:pPr>
            <a:r>
              <a:rPr lang="es-ES" dirty="0" smtClean="0">
                <a:solidFill>
                  <a:srgbClr val="FFFFFF"/>
                </a:solidFill>
              </a:rPr>
              <a:t>A parte de la importancia de la música en nuestra cultura, en nuestra identidad, en nuestras etapas de la vida, También es importante por su efecto que ejerce en nuestro cerebro. Pocas actividades humanas logran lo que la música; comprometer todas las zonas del cerebro. Mira el enlace de la derecha: </a:t>
            </a:r>
          </a:p>
        </p:txBody>
      </p:sp>
      <p:sp>
        <p:nvSpPr>
          <p:cNvPr id="4" name="Rectángulo 3"/>
          <p:cNvSpPr/>
          <p:nvPr/>
        </p:nvSpPr>
        <p:spPr>
          <a:xfrm>
            <a:off x="377151" y="4001154"/>
            <a:ext cx="3074261" cy="646331"/>
          </a:xfrm>
          <a:prstGeom prst="rect">
            <a:avLst/>
          </a:prstGeom>
        </p:spPr>
        <p:txBody>
          <a:bodyPr wrap="square">
            <a:spAutoFit/>
          </a:bodyPr>
          <a:lstStyle/>
          <a:p>
            <a:r>
              <a:rPr lang="es-ES_tradnl" u="sng" dirty="0">
                <a:hlinkClick r:id="rId3"/>
              </a:rPr>
              <a:t>https://www.youtube.com/watch?v=ED_Mok754DQ</a:t>
            </a:r>
            <a:endParaRPr lang="es-ES_tradnl" dirty="0"/>
          </a:p>
        </p:txBody>
      </p:sp>
      <p:pic>
        <p:nvPicPr>
          <p:cNvPr id="3" name="Imagen 2" descr="Cerebro-y-musica1-610x50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4093" y="821764"/>
            <a:ext cx="5292272" cy="4751295"/>
          </a:xfrm>
          <a:prstGeom prst="rect">
            <a:avLst/>
          </a:prstGeom>
        </p:spPr>
      </p:pic>
    </p:spTree>
    <p:extLst>
      <p:ext uri="{BB962C8B-B14F-4D97-AF65-F5344CB8AC3E}">
        <p14:creationId xmlns:p14="http://schemas.microsoft.com/office/powerpoint/2010/main" val="42191631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Imagen 4" descr="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472" y="1481491"/>
            <a:ext cx="2395646" cy="3432624"/>
          </a:xfrm>
          <a:prstGeom prst="rect">
            <a:avLst/>
          </a:prstGeom>
        </p:spPr>
      </p:pic>
      <p:sp>
        <p:nvSpPr>
          <p:cNvPr id="2" name="CuadroTexto 1"/>
          <p:cNvSpPr txBox="1"/>
          <p:nvPr/>
        </p:nvSpPr>
        <p:spPr>
          <a:xfrm>
            <a:off x="1070746" y="835160"/>
            <a:ext cx="3722218" cy="646331"/>
          </a:xfrm>
          <a:prstGeom prst="rect">
            <a:avLst/>
          </a:prstGeom>
          <a:noFill/>
        </p:spPr>
        <p:txBody>
          <a:bodyPr wrap="none" rtlCol="0">
            <a:spAutoFit/>
          </a:bodyPr>
          <a:lstStyle/>
          <a:p>
            <a:r>
              <a:rPr lang="es-ES" sz="3600" u="sng" dirty="0" smtClean="0">
                <a:solidFill>
                  <a:srgbClr val="FFFFFF"/>
                </a:solidFill>
              </a:rPr>
              <a:t>Ilusiones auditivas </a:t>
            </a:r>
            <a:endParaRPr lang="es-ES" sz="3600" u="sng" dirty="0">
              <a:solidFill>
                <a:srgbClr val="FFFFFF"/>
              </a:solidFill>
            </a:endParaRPr>
          </a:p>
        </p:txBody>
      </p:sp>
      <p:sp>
        <p:nvSpPr>
          <p:cNvPr id="3" name="CuadroTexto 2"/>
          <p:cNvSpPr txBox="1"/>
          <p:nvPr/>
        </p:nvSpPr>
        <p:spPr>
          <a:xfrm>
            <a:off x="669199" y="2091765"/>
            <a:ext cx="4123765" cy="3139321"/>
          </a:xfrm>
          <a:prstGeom prst="rect">
            <a:avLst/>
          </a:prstGeom>
          <a:noFill/>
        </p:spPr>
        <p:txBody>
          <a:bodyPr wrap="square" rtlCol="0">
            <a:spAutoFit/>
          </a:bodyPr>
          <a:lstStyle/>
          <a:p>
            <a:pPr marL="285750" indent="-285750" algn="just">
              <a:buFont typeface="Arial"/>
              <a:buChar char="•"/>
            </a:pPr>
            <a:r>
              <a:rPr lang="es-ES" dirty="0" smtClean="0">
                <a:solidFill>
                  <a:srgbClr val="FFFFFF"/>
                </a:solidFill>
              </a:rPr>
              <a:t>Así como cualquiera de los sentidos, la audición percibe los estímulos externos (sonidos) y los envía como información codificada al cerebro. El cerebro decodifica esta información y nos dice que es lo que se está escuchando. Sin embargo a veces el cerebro puede ser engañado y puede decodificar algo de forma errónea, ya sea por influencias de otros sentidos o por experiencias previas. </a:t>
            </a:r>
            <a:endParaRPr lang="es-ES" dirty="0">
              <a:solidFill>
                <a:srgbClr val="FFFFFF"/>
              </a:solidFill>
            </a:endParaRPr>
          </a:p>
        </p:txBody>
      </p:sp>
      <p:pic>
        <p:nvPicPr>
          <p:cNvPr id="4" name="Imagen 3" descr="zamarripa_salud_visual_auditiva_blog_ilusiones-auditivas-destacad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90196">
            <a:off x="4986044" y="4113217"/>
            <a:ext cx="3735294" cy="1973480"/>
          </a:xfrm>
          <a:prstGeom prst="rect">
            <a:avLst/>
          </a:prstGeom>
        </p:spPr>
      </p:pic>
    </p:spTree>
    <p:extLst>
      <p:ext uri="{BB962C8B-B14F-4D97-AF65-F5344CB8AC3E}">
        <p14:creationId xmlns:p14="http://schemas.microsoft.com/office/powerpoint/2010/main" val="34706981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135528" y="1494118"/>
            <a:ext cx="3526118" cy="1477328"/>
          </a:xfrm>
          <a:prstGeom prst="rect">
            <a:avLst/>
          </a:prstGeom>
          <a:noFill/>
        </p:spPr>
        <p:txBody>
          <a:bodyPr wrap="square" rtlCol="0">
            <a:spAutoFit/>
          </a:bodyPr>
          <a:lstStyle/>
          <a:p>
            <a:pPr marL="285750" indent="-285750" algn="just">
              <a:buFont typeface="Arial"/>
              <a:buChar char="•"/>
            </a:pPr>
            <a:r>
              <a:rPr lang="es-ES" dirty="0" smtClean="0">
                <a:solidFill>
                  <a:srgbClr val="FFFFFF"/>
                </a:solidFill>
              </a:rPr>
              <a:t>Observa esta ilusión auditiva. Creerás que el sonido  siempre está subiendo aunque reproduzcas el video infinitas veces. </a:t>
            </a:r>
            <a:endParaRPr lang="es-ES" dirty="0">
              <a:solidFill>
                <a:srgbClr val="FFFFFF"/>
              </a:solidFill>
            </a:endParaRPr>
          </a:p>
        </p:txBody>
      </p:sp>
      <p:sp>
        <p:nvSpPr>
          <p:cNvPr id="3" name="Rectángulo 2"/>
          <p:cNvSpPr/>
          <p:nvPr/>
        </p:nvSpPr>
        <p:spPr>
          <a:xfrm>
            <a:off x="1374585" y="3459638"/>
            <a:ext cx="5423649" cy="369332"/>
          </a:xfrm>
          <a:prstGeom prst="rect">
            <a:avLst/>
          </a:prstGeom>
        </p:spPr>
        <p:txBody>
          <a:bodyPr wrap="square">
            <a:spAutoFit/>
          </a:bodyPr>
          <a:lstStyle/>
          <a:p>
            <a:r>
              <a:rPr lang="es-ES_tradnl" u="sng" dirty="0">
                <a:hlinkClick r:id="rId3"/>
              </a:rPr>
              <a:t>https://www.youtube.com/watch?v=0jU1emIwaZc</a:t>
            </a:r>
            <a:r>
              <a:rPr lang="es-ES_tradnl" dirty="0"/>
              <a:t> </a:t>
            </a:r>
            <a:endParaRPr lang="es-ES" dirty="0"/>
          </a:p>
        </p:txBody>
      </p:sp>
      <p:sp>
        <p:nvSpPr>
          <p:cNvPr id="4" name="CuadroTexto 3"/>
          <p:cNvSpPr txBox="1"/>
          <p:nvPr/>
        </p:nvSpPr>
        <p:spPr>
          <a:xfrm>
            <a:off x="1240118" y="4258235"/>
            <a:ext cx="3107764" cy="1200329"/>
          </a:xfrm>
          <a:prstGeom prst="rect">
            <a:avLst/>
          </a:prstGeom>
          <a:noFill/>
        </p:spPr>
        <p:txBody>
          <a:bodyPr wrap="square" rtlCol="0">
            <a:spAutoFit/>
          </a:bodyPr>
          <a:lstStyle/>
          <a:p>
            <a:pPr marL="285750" indent="-285750" algn="just">
              <a:buFont typeface="Arial"/>
              <a:buChar char="•"/>
            </a:pPr>
            <a:r>
              <a:rPr lang="es-ES" dirty="0" smtClean="0">
                <a:solidFill>
                  <a:srgbClr val="FFFFFF"/>
                </a:solidFill>
              </a:rPr>
              <a:t>Aquí la explicación de  la ilusión auditiva anterior la cuál se llama: El efecto </a:t>
            </a:r>
            <a:r>
              <a:rPr lang="es-ES" dirty="0" err="1" smtClean="0">
                <a:solidFill>
                  <a:srgbClr val="FFFFFF"/>
                </a:solidFill>
              </a:rPr>
              <a:t>Shepard</a:t>
            </a:r>
            <a:r>
              <a:rPr lang="es-ES" dirty="0" smtClean="0">
                <a:solidFill>
                  <a:srgbClr val="FFFFFF"/>
                </a:solidFill>
              </a:rPr>
              <a:t> </a:t>
            </a:r>
            <a:endParaRPr lang="es-ES" dirty="0">
              <a:solidFill>
                <a:srgbClr val="FFFFFF"/>
              </a:solidFill>
            </a:endParaRPr>
          </a:p>
        </p:txBody>
      </p:sp>
      <p:sp>
        <p:nvSpPr>
          <p:cNvPr id="6" name="Rectángulo 5"/>
          <p:cNvSpPr/>
          <p:nvPr/>
        </p:nvSpPr>
        <p:spPr>
          <a:xfrm>
            <a:off x="1374585" y="5510608"/>
            <a:ext cx="5423648" cy="369332"/>
          </a:xfrm>
          <a:prstGeom prst="rect">
            <a:avLst/>
          </a:prstGeom>
        </p:spPr>
        <p:txBody>
          <a:bodyPr wrap="square">
            <a:spAutoFit/>
          </a:bodyPr>
          <a:lstStyle/>
          <a:p>
            <a:r>
              <a:rPr lang="es-ES_tradnl" u="sng" dirty="0">
                <a:hlinkClick r:id="rId4"/>
              </a:rPr>
              <a:t>https://www.youtube.com/watch?v=oUL5Q2jbJg8</a:t>
            </a:r>
            <a:r>
              <a:rPr lang="es-ES_tradnl" dirty="0"/>
              <a:t> </a:t>
            </a:r>
            <a:endParaRPr lang="es-ES" dirty="0"/>
          </a:p>
        </p:txBody>
      </p:sp>
      <p:pic>
        <p:nvPicPr>
          <p:cNvPr id="9" name="Imagen 8" descr="Escalera--575x32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9884" y="1432505"/>
            <a:ext cx="3604200" cy="2256117"/>
          </a:xfrm>
          <a:prstGeom prst="rect">
            <a:avLst/>
          </a:prstGeom>
        </p:spPr>
      </p:pic>
    </p:spTree>
    <p:extLst>
      <p:ext uri="{BB962C8B-B14F-4D97-AF65-F5344CB8AC3E}">
        <p14:creationId xmlns:p14="http://schemas.microsoft.com/office/powerpoint/2010/main" val="2964320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747059" y="836707"/>
            <a:ext cx="2883647" cy="2862323"/>
          </a:xfrm>
          <a:prstGeom prst="rect">
            <a:avLst/>
          </a:prstGeom>
          <a:noFill/>
        </p:spPr>
        <p:txBody>
          <a:bodyPr wrap="square" rtlCol="0">
            <a:spAutoFit/>
          </a:bodyPr>
          <a:lstStyle/>
          <a:p>
            <a:pPr marL="285750" indent="-285750" algn="just">
              <a:buFont typeface="Arial"/>
              <a:buChar char="•"/>
            </a:pPr>
            <a:r>
              <a:rPr lang="es-ES" dirty="0" smtClean="0">
                <a:solidFill>
                  <a:srgbClr val="FFFFFF"/>
                </a:solidFill>
              </a:rPr>
              <a:t>La siguiente ilusión auditiva está influenciada por el sentido de la vista. Mira el video y en el instante en que la mujer responda</a:t>
            </a:r>
            <a:r>
              <a:rPr lang="es-ES" dirty="0">
                <a:solidFill>
                  <a:srgbClr val="FFFFFF"/>
                </a:solidFill>
              </a:rPr>
              <a:t> </a:t>
            </a:r>
            <a:r>
              <a:rPr lang="es-ES" dirty="0" smtClean="0">
                <a:solidFill>
                  <a:srgbClr val="FFFFFF"/>
                </a:solidFill>
              </a:rPr>
              <a:t>lee una de las alternativas.  Luego vuelve a ver el video, pero está vez lee la otra alternativa . </a:t>
            </a:r>
            <a:endParaRPr lang="es-ES" dirty="0">
              <a:solidFill>
                <a:srgbClr val="FFFFFF"/>
              </a:solidFill>
            </a:endParaRPr>
          </a:p>
        </p:txBody>
      </p:sp>
      <p:sp>
        <p:nvSpPr>
          <p:cNvPr id="4" name="Rectángulo 3"/>
          <p:cNvSpPr/>
          <p:nvPr/>
        </p:nvSpPr>
        <p:spPr>
          <a:xfrm>
            <a:off x="986116" y="3699534"/>
            <a:ext cx="3272119" cy="646331"/>
          </a:xfrm>
          <a:prstGeom prst="rect">
            <a:avLst/>
          </a:prstGeom>
        </p:spPr>
        <p:txBody>
          <a:bodyPr wrap="square">
            <a:spAutoFit/>
          </a:bodyPr>
          <a:lstStyle/>
          <a:p>
            <a:r>
              <a:rPr lang="es-ES_tradnl" u="sng" dirty="0">
                <a:hlinkClick r:id="rId3"/>
              </a:rPr>
              <a:t>https://www.youtube.com/watch?v=jWUl7_5IPqo</a:t>
            </a:r>
            <a:r>
              <a:rPr lang="es-ES_tradnl" dirty="0"/>
              <a:t> </a:t>
            </a:r>
            <a:endParaRPr lang="es-ES" dirty="0"/>
          </a:p>
        </p:txBody>
      </p:sp>
      <p:sp>
        <p:nvSpPr>
          <p:cNvPr id="5" name="CuadroTexto 4"/>
          <p:cNvSpPr txBox="1"/>
          <p:nvPr/>
        </p:nvSpPr>
        <p:spPr>
          <a:xfrm>
            <a:off x="747059" y="4476981"/>
            <a:ext cx="2883647" cy="1200329"/>
          </a:xfrm>
          <a:prstGeom prst="rect">
            <a:avLst/>
          </a:prstGeom>
          <a:noFill/>
        </p:spPr>
        <p:txBody>
          <a:bodyPr wrap="square" rtlCol="0">
            <a:spAutoFit/>
          </a:bodyPr>
          <a:lstStyle/>
          <a:p>
            <a:pPr marL="285750" indent="-285750" algn="just">
              <a:buFont typeface="Arial"/>
              <a:buChar char="•"/>
            </a:pPr>
            <a:r>
              <a:rPr lang="es-ES" dirty="0" smtClean="0">
                <a:solidFill>
                  <a:srgbClr val="FFFFFF"/>
                </a:solidFill>
              </a:rPr>
              <a:t>Esta ilusión auditiva se llama: Efecto </a:t>
            </a:r>
            <a:r>
              <a:rPr lang="es-ES" dirty="0" err="1" smtClean="0">
                <a:solidFill>
                  <a:srgbClr val="FFFFFF"/>
                </a:solidFill>
              </a:rPr>
              <a:t>McGurk</a:t>
            </a:r>
            <a:r>
              <a:rPr lang="es-ES" dirty="0" smtClean="0">
                <a:solidFill>
                  <a:srgbClr val="FFFFFF"/>
                </a:solidFill>
              </a:rPr>
              <a:t>. En el siguiente video queda muy bien explicado: </a:t>
            </a:r>
          </a:p>
        </p:txBody>
      </p:sp>
      <p:sp>
        <p:nvSpPr>
          <p:cNvPr id="7" name="Rectángulo 6"/>
          <p:cNvSpPr/>
          <p:nvPr/>
        </p:nvSpPr>
        <p:spPr>
          <a:xfrm>
            <a:off x="986116" y="5886405"/>
            <a:ext cx="5453529" cy="369332"/>
          </a:xfrm>
          <a:prstGeom prst="rect">
            <a:avLst/>
          </a:prstGeom>
        </p:spPr>
        <p:txBody>
          <a:bodyPr wrap="square">
            <a:spAutoFit/>
          </a:bodyPr>
          <a:lstStyle/>
          <a:p>
            <a:r>
              <a:rPr lang="es-ES_tradnl" u="sng" dirty="0">
                <a:hlinkClick r:id="rId4"/>
              </a:rPr>
              <a:t>https://www.youtube.com/watch?v=R_GXdTdbzjI</a:t>
            </a:r>
            <a:r>
              <a:rPr lang="es-ES_tradnl" dirty="0"/>
              <a:t> </a:t>
            </a:r>
            <a:endParaRPr lang="es-ES" dirty="0"/>
          </a:p>
        </p:txBody>
      </p:sp>
      <p:pic>
        <p:nvPicPr>
          <p:cNvPr id="6" name="Imagen 5" descr="unname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3882" y="1001859"/>
            <a:ext cx="4347883" cy="2697675"/>
          </a:xfrm>
          <a:prstGeom prst="rect">
            <a:avLst/>
          </a:prstGeom>
        </p:spPr>
      </p:pic>
    </p:spTree>
    <p:extLst>
      <p:ext uri="{BB962C8B-B14F-4D97-AF65-F5344CB8AC3E}">
        <p14:creationId xmlns:p14="http://schemas.microsoft.com/office/powerpoint/2010/main" val="23149963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747059" y="971177"/>
            <a:ext cx="3496235" cy="1477328"/>
          </a:xfrm>
          <a:prstGeom prst="rect">
            <a:avLst/>
          </a:prstGeom>
          <a:noFill/>
        </p:spPr>
        <p:txBody>
          <a:bodyPr wrap="square" rtlCol="0">
            <a:spAutoFit/>
          </a:bodyPr>
          <a:lstStyle/>
          <a:p>
            <a:pPr marL="285750" indent="-285750" algn="just">
              <a:buFont typeface="Arial"/>
              <a:buChar char="•"/>
            </a:pPr>
            <a:r>
              <a:rPr lang="es-ES" dirty="0" smtClean="0">
                <a:solidFill>
                  <a:srgbClr val="FFFFFF"/>
                </a:solidFill>
              </a:rPr>
              <a:t>El siguiente efecto auditivo también es muy interesante. Pincha el siguiente audio y trata de adivinar la canción que suena.   </a:t>
            </a:r>
            <a:endParaRPr lang="es-ES" dirty="0">
              <a:solidFill>
                <a:srgbClr val="FFFFFF"/>
              </a:solidFill>
            </a:endParaRPr>
          </a:p>
        </p:txBody>
      </p:sp>
      <p:sp>
        <p:nvSpPr>
          <p:cNvPr id="3" name="CuadroTexto 2"/>
          <p:cNvSpPr txBox="1"/>
          <p:nvPr/>
        </p:nvSpPr>
        <p:spPr>
          <a:xfrm>
            <a:off x="747059" y="3690471"/>
            <a:ext cx="3496235" cy="2585323"/>
          </a:xfrm>
          <a:prstGeom prst="rect">
            <a:avLst/>
          </a:prstGeom>
          <a:noFill/>
        </p:spPr>
        <p:txBody>
          <a:bodyPr wrap="square" rtlCol="0">
            <a:spAutoFit/>
          </a:bodyPr>
          <a:lstStyle/>
          <a:p>
            <a:pPr marL="285750" indent="-285750" algn="just">
              <a:buFont typeface="Arial"/>
              <a:buChar char="•"/>
            </a:pPr>
            <a:r>
              <a:rPr lang="es-ES" dirty="0" smtClean="0">
                <a:solidFill>
                  <a:srgbClr val="FFFFFF"/>
                </a:solidFill>
              </a:rPr>
              <a:t>Vuelve a escuchar la canción y fíjate si lo que escuchas tiene voz cantada o no.</a:t>
            </a:r>
          </a:p>
          <a:p>
            <a:pPr algn="just"/>
            <a:endParaRPr lang="es-ES" dirty="0">
              <a:solidFill>
                <a:srgbClr val="FFFFFF"/>
              </a:solidFill>
            </a:endParaRPr>
          </a:p>
          <a:p>
            <a:pPr marL="285750" indent="-285750" algn="just">
              <a:buFont typeface="Arial"/>
              <a:buChar char="•"/>
            </a:pPr>
            <a:r>
              <a:rPr lang="es-ES" dirty="0" smtClean="0">
                <a:solidFill>
                  <a:srgbClr val="FFFFFF"/>
                </a:solidFill>
              </a:rPr>
              <a:t>Si escuchaste con atención te parecerá que hay voz cantada. sin embargo, no hay voz, nuestro cerebro completa la información que falta. </a:t>
            </a:r>
          </a:p>
        </p:txBody>
      </p:sp>
      <p:pic>
        <p:nvPicPr>
          <p:cNvPr id="6" name="luis-fonsi-daddy-yankee-justin-bieber-despacito-2-auditory-illusion-midi-piano-cov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12893" y="2283012"/>
            <a:ext cx="812800" cy="812800"/>
          </a:xfrm>
          <a:prstGeom prst="rect">
            <a:avLst/>
          </a:prstGeom>
        </p:spPr>
      </p:pic>
      <p:sp>
        <p:nvSpPr>
          <p:cNvPr id="7" name="CuadroTexto 6"/>
          <p:cNvSpPr txBox="1"/>
          <p:nvPr/>
        </p:nvSpPr>
        <p:spPr>
          <a:xfrm>
            <a:off x="5543176" y="2549569"/>
            <a:ext cx="3125074" cy="369332"/>
          </a:xfrm>
          <a:prstGeom prst="rect">
            <a:avLst/>
          </a:prstGeom>
          <a:noFill/>
        </p:spPr>
        <p:txBody>
          <a:bodyPr wrap="none" rtlCol="0">
            <a:spAutoFit/>
          </a:bodyPr>
          <a:lstStyle/>
          <a:p>
            <a:r>
              <a:rPr lang="es-ES" dirty="0" smtClean="0">
                <a:solidFill>
                  <a:schemeClr val="bg1"/>
                </a:solidFill>
              </a:rPr>
              <a:t>Aquí encontraras otro ejemplo:</a:t>
            </a:r>
            <a:endParaRPr lang="es-ES" dirty="0">
              <a:solidFill>
                <a:schemeClr val="bg1"/>
              </a:solidFill>
            </a:endParaRPr>
          </a:p>
        </p:txBody>
      </p:sp>
      <p:sp>
        <p:nvSpPr>
          <p:cNvPr id="9" name="Rectángulo 8"/>
          <p:cNvSpPr/>
          <p:nvPr/>
        </p:nvSpPr>
        <p:spPr>
          <a:xfrm>
            <a:off x="5543176" y="3095812"/>
            <a:ext cx="3585515" cy="646331"/>
          </a:xfrm>
          <a:prstGeom prst="rect">
            <a:avLst/>
          </a:prstGeom>
        </p:spPr>
        <p:txBody>
          <a:bodyPr wrap="square">
            <a:spAutoFit/>
          </a:bodyPr>
          <a:lstStyle/>
          <a:p>
            <a:r>
              <a:rPr lang="es-ES_tradnl" u="sng" dirty="0">
                <a:hlinkClick r:id="rId6"/>
              </a:rPr>
              <a:t>https://www.youtube.com/watch?v=dVMJ8nFdwLo</a:t>
            </a:r>
            <a:endParaRPr lang="es-ES_tradnl" dirty="0"/>
          </a:p>
        </p:txBody>
      </p:sp>
    </p:spTree>
    <p:extLst>
      <p:ext uri="{BB962C8B-B14F-4D97-AF65-F5344CB8AC3E}">
        <p14:creationId xmlns:p14="http://schemas.microsoft.com/office/powerpoint/2010/main" val="155042921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7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732118" y="1509059"/>
            <a:ext cx="4019176" cy="2862323"/>
          </a:xfrm>
          <a:prstGeom prst="rect">
            <a:avLst/>
          </a:prstGeom>
          <a:noFill/>
        </p:spPr>
        <p:txBody>
          <a:bodyPr wrap="square" rtlCol="0">
            <a:spAutoFit/>
          </a:bodyPr>
          <a:lstStyle/>
          <a:p>
            <a:pPr marL="285750" indent="-285750" algn="just">
              <a:buFont typeface="Arial"/>
              <a:buChar char="•"/>
            </a:pPr>
            <a:r>
              <a:rPr lang="es-ES" dirty="0" smtClean="0">
                <a:solidFill>
                  <a:srgbClr val="FFFFFF"/>
                </a:solidFill>
              </a:rPr>
              <a:t>La industria de la música ha sacado beneficios de la forma en que percibimos los sonidos  y en como nuestro cerebro los interpreta para hacer más atractivos sus productos. Esto gracias a los avances tecnológicos que permiten efectos increíbles en como percibimos los sonidos. Observa este video sobre la música 8d </a:t>
            </a:r>
            <a:endParaRPr lang="es-ES" dirty="0">
              <a:solidFill>
                <a:srgbClr val="FFFFFF"/>
              </a:solidFill>
            </a:endParaRPr>
          </a:p>
        </p:txBody>
      </p:sp>
      <p:sp>
        <p:nvSpPr>
          <p:cNvPr id="4" name="CuadroTexto 3"/>
          <p:cNvSpPr txBox="1"/>
          <p:nvPr/>
        </p:nvSpPr>
        <p:spPr>
          <a:xfrm>
            <a:off x="732118" y="4726951"/>
            <a:ext cx="4872323" cy="646331"/>
          </a:xfrm>
          <a:prstGeom prst="rect">
            <a:avLst/>
          </a:prstGeom>
          <a:noFill/>
        </p:spPr>
        <p:txBody>
          <a:bodyPr wrap="none" rtlCol="0">
            <a:spAutoFit/>
          </a:bodyPr>
          <a:lstStyle/>
          <a:p>
            <a:r>
              <a:rPr lang="nl-NL" dirty="0">
                <a:hlinkClick r:id="rId3"/>
              </a:rPr>
              <a:t>https://www.youtube.com/watch?v=</a:t>
            </a:r>
            <a:r>
              <a:rPr lang="nl-NL" dirty="0" smtClean="0">
                <a:hlinkClick r:id="rId3"/>
              </a:rPr>
              <a:t>L391vn8qipc</a:t>
            </a:r>
            <a:endParaRPr lang="nl-NL" dirty="0" smtClean="0"/>
          </a:p>
          <a:p>
            <a:endParaRPr lang="es-ES" dirty="0"/>
          </a:p>
        </p:txBody>
      </p:sp>
      <p:pic>
        <p:nvPicPr>
          <p:cNvPr id="3" name="Imagen 2" descr="8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965" y="1658471"/>
            <a:ext cx="4029881" cy="2518676"/>
          </a:xfrm>
          <a:prstGeom prst="rect">
            <a:avLst/>
          </a:prstGeom>
        </p:spPr>
      </p:pic>
    </p:spTree>
    <p:extLst>
      <p:ext uri="{BB962C8B-B14F-4D97-AF65-F5344CB8AC3E}">
        <p14:creationId xmlns:p14="http://schemas.microsoft.com/office/powerpoint/2010/main" val="3185392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28706" y="1718232"/>
            <a:ext cx="3869763" cy="2585323"/>
          </a:xfrm>
          <a:prstGeom prst="rect">
            <a:avLst/>
          </a:prstGeom>
          <a:noFill/>
        </p:spPr>
        <p:txBody>
          <a:bodyPr wrap="square" rtlCol="0">
            <a:spAutoFit/>
          </a:bodyPr>
          <a:lstStyle/>
          <a:p>
            <a:pPr marL="285750" indent="-285750" algn="just">
              <a:buFont typeface="Arial"/>
              <a:buChar char="•"/>
            </a:pPr>
            <a:r>
              <a:rPr lang="es-ES" dirty="0" smtClean="0">
                <a:solidFill>
                  <a:srgbClr val="FFFFFF"/>
                </a:solidFill>
              </a:rPr>
              <a:t>Es irrefutable el hecho de que la música existe desde los inicios del ser humano y de su su importancia en nuestras vidas. Lo más seguro es que seguirá acompañándonos hasta siempre para definirnos como seres humanos y para deleitarnos con una de las actividades mas nobles del ser humano. </a:t>
            </a:r>
            <a:endParaRPr lang="es-ES" dirty="0">
              <a:solidFill>
                <a:srgbClr val="FFFFFF"/>
              </a:solidFill>
            </a:endParaRPr>
          </a:p>
        </p:txBody>
      </p:sp>
      <p:sp>
        <p:nvSpPr>
          <p:cNvPr id="3" name="CuadroTexto 2"/>
          <p:cNvSpPr txBox="1"/>
          <p:nvPr/>
        </p:nvSpPr>
        <p:spPr>
          <a:xfrm>
            <a:off x="1270000" y="4900706"/>
            <a:ext cx="6589059" cy="1200328"/>
          </a:xfrm>
          <a:prstGeom prst="rect">
            <a:avLst/>
          </a:prstGeom>
          <a:noFill/>
        </p:spPr>
        <p:txBody>
          <a:bodyPr wrap="square" rtlCol="0">
            <a:spAutoFit/>
          </a:bodyPr>
          <a:lstStyle/>
          <a:p>
            <a:pPr algn="ctr"/>
            <a:r>
              <a:rPr lang="es-ES" sz="2000" dirty="0" smtClean="0">
                <a:solidFill>
                  <a:schemeClr val="bg1"/>
                </a:solidFill>
              </a:rPr>
              <a:t>“La música de Beethoven es tan hermosa y pura que puedo ver que es el  reflejo de la belleza interior del universo”</a:t>
            </a:r>
          </a:p>
          <a:p>
            <a:endParaRPr lang="es-ES" dirty="0" smtClean="0">
              <a:solidFill>
                <a:srgbClr val="FFFFFF"/>
              </a:solidFill>
            </a:endParaRPr>
          </a:p>
          <a:p>
            <a:r>
              <a:rPr lang="es-ES" sz="1400" dirty="0" smtClean="0">
                <a:solidFill>
                  <a:srgbClr val="FFFFFF"/>
                </a:solidFill>
              </a:rPr>
              <a:t>- Albert Einstein</a:t>
            </a:r>
            <a:endParaRPr lang="es-ES" sz="1400" dirty="0">
              <a:solidFill>
                <a:srgbClr val="FFFFFF"/>
              </a:solidFill>
            </a:endParaRPr>
          </a:p>
        </p:txBody>
      </p:sp>
      <p:sp>
        <p:nvSpPr>
          <p:cNvPr id="7" name="Rectángulo 6"/>
          <p:cNvSpPr/>
          <p:nvPr/>
        </p:nvSpPr>
        <p:spPr>
          <a:xfrm>
            <a:off x="5085372" y="2716438"/>
            <a:ext cx="3625334" cy="646331"/>
          </a:xfrm>
          <a:prstGeom prst="rect">
            <a:avLst/>
          </a:prstGeom>
        </p:spPr>
        <p:txBody>
          <a:bodyPr wrap="square">
            <a:spAutoFit/>
          </a:bodyPr>
          <a:lstStyle/>
          <a:p>
            <a:r>
              <a:rPr lang="es-ES_tradnl" u="sng" dirty="0">
                <a:hlinkClick r:id="rId3"/>
              </a:rPr>
              <a:t>https://www.youtube.com/watch?v=iUuIX9E3E0Y</a:t>
            </a:r>
            <a:r>
              <a:rPr lang="es-ES_tradnl" dirty="0"/>
              <a:t> </a:t>
            </a:r>
            <a:endParaRPr lang="es-ES" dirty="0"/>
          </a:p>
        </p:txBody>
      </p:sp>
      <p:sp>
        <p:nvSpPr>
          <p:cNvPr id="8" name="CuadroTexto 7"/>
          <p:cNvSpPr txBox="1"/>
          <p:nvPr/>
        </p:nvSpPr>
        <p:spPr>
          <a:xfrm>
            <a:off x="5662706" y="2177215"/>
            <a:ext cx="1954381" cy="369332"/>
          </a:xfrm>
          <a:prstGeom prst="rect">
            <a:avLst/>
          </a:prstGeom>
          <a:noFill/>
        </p:spPr>
        <p:txBody>
          <a:bodyPr wrap="none" rtlCol="0">
            <a:spAutoFit/>
          </a:bodyPr>
          <a:lstStyle/>
          <a:p>
            <a:r>
              <a:rPr lang="es-ES" dirty="0" smtClean="0">
                <a:solidFill>
                  <a:srgbClr val="FFFFFF"/>
                </a:solidFill>
              </a:rPr>
              <a:t>¿Música para qué? </a:t>
            </a:r>
            <a:endParaRPr lang="es-ES" dirty="0">
              <a:solidFill>
                <a:srgbClr val="FFFFFF"/>
              </a:solidFill>
            </a:endParaRPr>
          </a:p>
        </p:txBody>
      </p:sp>
    </p:spTree>
    <p:extLst>
      <p:ext uri="{BB962C8B-B14F-4D97-AF65-F5344CB8AC3E}">
        <p14:creationId xmlns:p14="http://schemas.microsoft.com/office/powerpoint/2010/main" val="14312191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TotalTime>
  <Words>551</Words>
  <Application>Microsoft Macintosh PowerPoint</Application>
  <PresentationFormat>Presentación en pantalla (4:3)</PresentationFormat>
  <Paragraphs>33</Paragraphs>
  <Slides>8</Slides>
  <Notes>0</Notes>
  <HiddenSlides>0</HiddenSlides>
  <MMClips>1</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House</dc:creator>
  <cp:lastModifiedBy>House</cp:lastModifiedBy>
  <cp:revision>45</cp:revision>
  <dcterms:created xsi:type="dcterms:W3CDTF">2020-05-15T21:12:43Z</dcterms:created>
  <dcterms:modified xsi:type="dcterms:W3CDTF">2020-06-02T17:42:13Z</dcterms:modified>
</cp:coreProperties>
</file>